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C24A82-009A-3A3F-1626-11C63139FB8C}" v="1378" dt="2025-04-28T00:09:21.1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5/4/2025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003636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5/4/2025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067722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5/4/2025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24900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5/4/2025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1132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5/4/2025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047620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5/4/2025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733145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5/4/2025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15205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5/4/2025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18316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5/4/2025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567791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5/4/2025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3776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5/4/2025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33046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5/4/2025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41860513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ed.gov/about/ed-overview/federal-role-in-education" TargetMode="External"/><Relationship Id="rId2" Type="http://schemas.openxmlformats.org/officeDocument/2006/relationships/hyperlink" Target="http://www.countyhealthrankings.org/health-data/community-conditions/social-and-economic-factors/education/high-school-graduation?year=202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0B98925-0550-1AFB-C1DC-02792400FB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4" name="Picture 3" descr="A colorful light bulb with business icons">
            <a:extLst>
              <a:ext uri="{FF2B5EF4-FFF2-40B4-BE49-F238E27FC236}">
                <a16:creationId xmlns:a16="http://schemas.microsoft.com/office/drawing/2014/main" id="{ADFF2D11-C740-DDB2-A80E-EDEFC7F94C79}"/>
              </a:ext>
            </a:extLst>
          </p:cNvPr>
          <p:cNvPicPr>
            <a:picLocks noChangeAspect="1"/>
          </p:cNvPicPr>
          <p:nvPr/>
        </p:nvPicPr>
        <p:blipFill>
          <a:blip r:embed="rId2"/>
          <a:srcRect l="2360" r="4491" b="25117"/>
          <a:stretch/>
        </p:blipFill>
        <p:spPr>
          <a:xfrm>
            <a:off x="20" y="10"/>
            <a:ext cx="12191979" cy="6857990"/>
          </a:xfrm>
          <a:prstGeom prst="rect">
            <a:avLst/>
          </a:prstGeom>
        </p:spPr>
      </p:pic>
      <p:sp>
        <p:nvSpPr>
          <p:cNvPr id="11" name="Rectangle 10">
            <a:extLst>
              <a:ext uri="{FF2B5EF4-FFF2-40B4-BE49-F238E27FC236}">
                <a16:creationId xmlns:a16="http://schemas.microsoft.com/office/drawing/2014/main" id="{0CCA9273-E74E-A306-1F74-BEF9EDA30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2462170"/>
          </a:xfrm>
          <a:prstGeom prst="rect">
            <a:avLst/>
          </a:prstGeom>
          <a:gradFill>
            <a:gsLst>
              <a:gs pos="0">
                <a:schemeClr val="bg1">
                  <a:alpha val="0"/>
                </a:schemeClr>
              </a:gs>
              <a:gs pos="60000">
                <a:schemeClr val="bg1">
                  <a:alpha val="30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p:cNvSpPr>
            <a:spLocks noGrp="1"/>
          </p:cNvSpPr>
          <p:nvPr>
            <p:ph type="ctrTitle"/>
          </p:nvPr>
        </p:nvSpPr>
        <p:spPr>
          <a:xfrm>
            <a:off x="320039" y="255830"/>
            <a:ext cx="8138160" cy="1061981"/>
          </a:xfrm>
        </p:spPr>
        <p:txBody>
          <a:bodyPr anchor="t">
            <a:normAutofit fontScale="90000"/>
          </a:bodyPr>
          <a:lstStyle/>
          <a:p>
            <a:pPr algn="l"/>
            <a:r>
              <a:rPr lang="en-US" sz="4400" dirty="0"/>
              <a:t>Government Influence on HS education</a:t>
            </a:r>
          </a:p>
        </p:txBody>
      </p:sp>
      <p:sp>
        <p:nvSpPr>
          <p:cNvPr id="3" name="Subtitle 2"/>
          <p:cNvSpPr>
            <a:spLocks noGrp="1"/>
          </p:cNvSpPr>
          <p:nvPr>
            <p:ph type="subTitle" idx="1"/>
          </p:nvPr>
        </p:nvSpPr>
        <p:spPr>
          <a:xfrm>
            <a:off x="8458199" y="255831"/>
            <a:ext cx="3538728" cy="960120"/>
          </a:xfrm>
        </p:spPr>
        <p:txBody>
          <a:bodyPr anchor="t">
            <a:normAutofit/>
          </a:bodyPr>
          <a:lstStyle/>
          <a:p>
            <a:pPr algn="r"/>
            <a:r>
              <a:rPr lang="en-US" sz="2000" dirty="0"/>
              <a:t>By: Andrew Goodwin</a:t>
            </a:r>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552922-5CE5-E0BE-93AB-C07DC8B26FDA}"/>
              </a:ext>
            </a:extLst>
          </p:cNvPr>
          <p:cNvSpPr>
            <a:spLocks noGrp="1"/>
          </p:cNvSpPr>
          <p:nvPr>
            <p:ph type="title"/>
          </p:nvPr>
        </p:nvSpPr>
        <p:spPr>
          <a:xfrm>
            <a:off x="612648" y="603504"/>
            <a:ext cx="5862396" cy="1527048"/>
          </a:xfrm>
        </p:spPr>
        <p:txBody>
          <a:bodyPr anchor="b">
            <a:normAutofit/>
          </a:bodyPr>
          <a:lstStyle/>
          <a:p>
            <a:r>
              <a:rPr lang="en-US" dirty="0"/>
              <a:t>Introduction</a:t>
            </a:r>
          </a:p>
        </p:txBody>
      </p:sp>
      <p:sp>
        <p:nvSpPr>
          <p:cNvPr id="3" name="Content Placeholder 2">
            <a:extLst>
              <a:ext uri="{FF2B5EF4-FFF2-40B4-BE49-F238E27FC236}">
                <a16:creationId xmlns:a16="http://schemas.microsoft.com/office/drawing/2014/main" id="{C90FEE82-8647-C186-55D7-A25FE651887C}"/>
              </a:ext>
            </a:extLst>
          </p:cNvPr>
          <p:cNvSpPr>
            <a:spLocks noGrp="1"/>
          </p:cNvSpPr>
          <p:nvPr>
            <p:ph idx="1"/>
          </p:nvPr>
        </p:nvSpPr>
        <p:spPr>
          <a:xfrm>
            <a:off x="612648" y="2212848"/>
            <a:ext cx="5862396" cy="4096512"/>
          </a:xfrm>
        </p:spPr>
        <p:txBody>
          <a:bodyPr vert="horz" lIns="91440" tIns="45720" rIns="91440" bIns="45720" rtlCol="0" anchor="t">
            <a:normAutofit/>
          </a:bodyPr>
          <a:lstStyle/>
          <a:p>
            <a:pPr>
              <a:lnSpc>
                <a:spcPct val="110000"/>
              </a:lnSpc>
            </a:pPr>
            <a:r>
              <a:rPr lang="en-US" sz="1500" u="sng" dirty="0">
                <a:latin typeface="Times New Roman"/>
                <a:cs typeface="Times New Roman"/>
              </a:rPr>
              <a:t>Evaluating Government Influence on High School Education Quality</a:t>
            </a:r>
            <a:endParaRPr lang="en-US" sz="1500" dirty="0"/>
          </a:p>
          <a:p>
            <a:pPr>
              <a:lnSpc>
                <a:spcPct val="110000"/>
              </a:lnSpc>
            </a:pPr>
            <a:r>
              <a:rPr lang="en-US" sz="1500" dirty="0">
                <a:latin typeface="Times New Roman"/>
                <a:cs typeface="Times New Roman"/>
              </a:rPr>
              <a:t>The quality of high school education plays a crucial role in shaping the future of students and society. Governments worldwide implement policies, allocate funding, and establish curriculum standards to ensure educational institutions provide students with the necessary knowledge and skills. However, the extent and effectiveness of government involvement in education remain subjects of debate. While some argue that increased government oversight improves equity and accessibility, others contend that excessive regulation stifles innovation and limits educators' autonomy. </a:t>
            </a:r>
            <a:endParaRPr lang="en-US" sz="1500" dirty="0"/>
          </a:p>
          <a:p>
            <a:pPr marL="0" indent="0">
              <a:lnSpc>
                <a:spcPct val="110000"/>
              </a:lnSpc>
              <a:buNone/>
            </a:pPr>
            <a:br>
              <a:rPr lang="en-US" sz="1500" dirty="0"/>
            </a:br>
            <a:endParaRPr lang="en-US" sz="1500"/>
          </a:p>
        </p:txBody>
      </p:sp>
      <p:pic>
        <p:nvPicPr>
          <p:cNvPr id="7" name="Graphic 6" descr="Schoolhouse">
            <a:extLst>
              <a:ext uri="{FF2B5EF4-FFF2-40B4-BE49-F238E27FC236}">
                <a16:creationId xmlns:a16="http://schemas.microsoft.com/office/drawing/2014/main" id="{2485B094-94E6-495A-0704-EAC2BF7BD9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91395" y="1102440"/>
            <a:ext cx="4681506" cy="4681506"/>
          </a:xfrm>
          <a:prstGeom prst="rect">
            <a:avLst/>
          </a:prstGeom>
        </p:spPr>
      </p:pic>
    </p:spTree>
    <p:extLst>
      <p:ext uri="{BB962C8B-B14F-4D97-AF65-F5344CB8AC3E}">
        <p14:creationId xmlns:p14="http://schemas.microsoft.com/office/powerpoint/2010/main" val="241851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2CC1E4F-F1F0-B945-BE50-C72A7103E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D8B3FD-45F6-E271-DD58-47F84EAF01D2}"/>
              </a:ext>
            </a:extLst>
          </p:cNvPr>
          <p:cNvSpPr>
            <a:spLocks noGrp="1"/>
          </p:cNvSpPr>
          <p:nvPr>
            <p:ph type="title"/>
          </p:nvPr>
        </p:nvSpPr>
        <p:spPr>
          <a:xfrm>
            <a:off x="7123007" y="603501"/>
            <a:ext cx="4361693" cy="1527049"/>
          </a:xfrm>
        </p:spPr>
        <p:txBody>
          <a:bodyPr anchor="b">
            <a:normAutofit/>
          </a:bodyPr>
          <a:lstStyle/>
          <a:p>
            <a:r>
              <a:rPr lang="en-US" dirty="0"/>
              <a:t>What are the effects?</a:t>
            </a:r>
          </a:p>
        </p:txBody>
      </p:sp>
      <p:pic>
        <p:nvPicPr>
          <p:cNvPr id="4" name="Content Placeholder 3" descr="A person sitting at a desk writing on a paper&#10;&#10;AI-generated content may be incorrect.">
            <a:extLst>
              <a:ext uri="{FF2B5EF4-FFF2-40B4-BE49-F238E27FC236}">
                <a16:creationId xmlns:a16="http://schemas.microsoft.com/office/drawing/2014/main" id="{C446304D-CBA6-826F-E6DA-2CA68575D1D1}"/>
              </a:ext>
            </a:extLst>
          </p:cNvPr>
          <p:cNvPicPr>
            <a:picLocks noChangeAspect="1"/>
          </p:cNvPicPr>
          <p:nvPr/>
        </p:nvPicPr>
        <p:blipFill>
          <a:blip r:embed="rId2"/>
          <a:srcRect l="26984" r="10982" b="-1"/>
          <a:stretch/>
        </p:blipFill>
        <p:spPr>
          <a:xfrm>
            <a:off x="1" y="10"/>
            <a:ext cx="6373368" cy="6857990"/>
          </a:xfrm>
          <a:prstGeom prst="rect">
            <a:avLst/>
          </a:prstGeom>
        </p:spPr>
      </p:pic>
      <p:sp>
        <p:nvSpPr>
          <p:cNvPr id="8" name="Content Placeholder 7">
            <a:extLst>
              <a:ext uri="{FF2B5EF4-FFF2-40B4-BE49-F238E27FC236}">
                <a16:creationId xmlns:a16="http://schemas.microsoft.com/office/drawing/2014/main" id="{D4F3BE78-C08B-7B0C-D61F-4997172115CB}"/>
              </a:ext>
            </a:extLst>
          </p:cNvPr>
          <p:cNvSpPr>
            <a:spLocks noGrp="1"/>
          </p:cNvSpPr>
          <p:nvPr>
            <p:ph idx="1"/>
          </p:nvPr>
        </p:nvSpPr>
        <p:spPr>
          <a:xfrm>
            <a:off x="7123007" y="2212846"/>
            <a:ext cx="4361693" cy="4096514"/>
          </a:xfrm>
        </p:spPr>
        <p:txBody>
          <a:bodyPr vert="horz" lIns="91440" tIns="45720" rIns="91440" bIns="45720" rtlCol="0" anchor="t">
            <a:normAutofit/>
          </a:bodyPr>
          <a:lstStyle/>
          <a:p>
            <a:r>
              <a:rPr lang="en-US" sz="1800" dirty="0"/>
              <a:t>My team did extensive research on this topic, we have found that:</a:t>
            </a:r>
            <a:endParaRPr lang="en-US" dirty="0"/>
          </a:p>
          <a:p>
            <a:r>
              <a:rPr lang="en-US" sz="1800" dirty="0"/>
              <a:t>The government contributes 10% of education fundings (grants/mandates)</a:t>
            </a:r>
          </a:p>
          <a:p>
            <a:r>
              <a:rPr lang="en-US" sz="1800" dirty="0"/>
              <a:t>Public schools are underfunded</a:t>
            </a:r>
          </a:p>
          <a:p>
            <a:r>
              <a:rPr lang="en-US" sz="1800" dirty="0"/>
              <a:t>Students do not learn the same</a:t>
            </a:r>
          </a:p>
          <a:p>
            <a:r>
              <a:rPr lang="en-US" sz="1800" dirty="0"/>
              <a:t>A single curriculum wont work for everybody</a:t>
            </a:r>
          </a:p>
        </p:txBody>
      </p:sp>
    </p:spTree>
    <p:extLst>
      <p:ext uri="{BB962C8B-B14F-4D97-AF65-F5344CB8AC3E}">
        <p14:creationId xmlns:p14="http://schemas.microsoft.com/office/powerpoint/2010/main" val="2492584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DE271AA-B13D-127B-31C2-070146FFF0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B91DED2-7D8C-60AD-2BC2-C48322A93C2C}"/>
              </a:ext>
            </a:extLst>
          </p:cNvPr>
          <p:cNvSpPr>
            <a:spLocks noGrp="1"/>
          </p:cNvSpPr>
          <p:nvPr>
            <p:ph type="title"/>
          </p:nvPr>
        </p:nvSpPr>
        <p:spPr>
          <a:xfrm>
            <a:off x="1017431" y="2264921"/>
            <a:ext cx="3817036" cy="3534717"/>
          </a:xfrm>
        </p:spPr>
        <p:txBody>
          <a:bodyPr anchor="t">
            <a:normAutofit/>
          </a:bodyPr>
          <a:lstStyle/>
          <a:p>
            <a:r>
              <a:rPr lang="en-US" dirty="0"/>
              <a:t>What was our original purpose?</a:t>
            </a:r>
          </a:p>
        </p:txBody>
      </p:sp>
      <p:sp>
        <p:nvSpPr>
          <p:cNvPr id="3" name="Content Placeholder 2">
            <a:extLst>
              <a:ext uri="{FF2B5EF4-FFF2-40B4-BE49-F238E27FC236}">
                <a16:creationId xmlns:a16="http://schemas.microsoft.com/office/drawing/2014/main" id="{0827DD63-0D3B-77EC-0ED3-8ACAE603A1EF}"/>
              </a:ext>
            </a:extLst>
          </p:cNvPr>
          <p:cNvSpPr>
            <a:spLocks noGrp="1"/>
          </p:cNvSpPr>
          <p:nvPr>
            <p:ph idx="1"/>
          </p:nvPr>
        </p:nvSpPr>
        <p:spPr>
          <a:xfrm>
            <a:off x="5520268" y="2242189"/>
            <a:ext cx="4954900" cy="3556000"/>
          </a:xfrm>
        </p:spPr>
        <p:txBody>
          <a:bodyPr vert="horz" lIns="91440" tIns="45720" rIns="91440" bIns="45720" rtlCol="0" anchor="t">
            <a:normAutofit/>
          </a:bodyPr>
          <a:lstStyle/>
          <a:p>
            <a:r>
              <a:rPr lang="en-US" dirty="0"/>
              <a:t>It wasn’t to accuse to government of anything malicious, nor was it to make it seem like our government was perfect. It was to analyze the current state of H.S. education in the U.S. and how it can play a critical role in society today.</a:t>
            </a:r>
          </a:p>
        </p:txBody>
      </p:sp>
    </p:spTree>
    <p:extLst>
      <p:ext uri="{BB962C8B-B14F-4D97-AF65-F5344CB8AC3E}">
        <p14:creationId xmlns:p14="http://schemas.microsoft.com/office/powerpoint/2010/main" val="3618314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CC6196-D579-2B1C-EC7F-3DDEF7AADC4A}"/>
              </a:ext>
            </a:extLst>
          </p:cNvPr>
          <p:cNvSpPr>
            <a:spLocks noGrp="1"/>
          </p:cNvSpPr>
          <p:nvPr>
            <p:ph type="title"/>
          </p:nvPr>
        </p:nvSpPr>
        <p:spPr>
          <a:xfrm>
            <a:off x="5906802" y="603504"/>
            <a:ext cx="5577902" cy="1527048"/>
          </a:xfrm>
        </p:spPr>
        <p:txBody>
          <a:bodyPr anchor="b">
            <a:normAutofit/>
          </a:bodyPr>
          <a:lstStyle/>
          <a:p>
            <a:r>
              <a:rPr lang="en-US" dirty="0"/>
              <a:t>Key finding 1</a:t>
            </a:r>
          </a:p>
        </p:txBody>
      </p:sp>
      <p:pic>
        <p:nvPicPr>
          <p:cNvPr id="13" name="Graphic 12" descr="Schoolhouse">
            <a:extLst>
              <a:ext uri="{FF2B5EF4-FFF2-40B4-BE49-F238E27FC236}">
                <a16:creationId xmlns:a16="http://schemas.microsoft.com/office/drawing/2014/main" id="{48F92EB0-1B8C-C189-AA3B-E7E72C476B8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2648" y="1102440"/>
            <a:ext cx="4681506" cy="4681506"/>
          </a:xfrm>
          <a:prstGeom prst="rect">
            <a:avLst/>
          </a:prstGeom>
        </p:spPr>
      </p:pic>
      <p:sp>
        <p:nvSpPr>
          <p:cNvPr id="3" name="Content Placeholder 2">
            <a:extLst>
              <a:ext uri="{FF2B5EF4-FFF2-40B4-BE49-F238E27FC236}">
                <a16:creationId xmlns:a16="http://schemas.microsoft.com/office/drawing/2014/main" id="{DDB358C6-0687-48E6-C18C-A34F9CB8C37F}"/>
              </a:ext>
            </a:extLst>
          </p:cNvPr>
          <p:cNvSpPr>
            <a:spLocks noGrp="1"/>
          </p:cNvSpPr>
          <p:nvPr>
            <p:ph idx="1"/>
          </p:nvPr>
        </p:nvSpPr>
        <p:spPr>
          <a:xfrm>
            <a:off x="5906802" y="2212848"/>
            <a:ext cx="5577902" cy="4096512"/>
          </a:xfrm>
        </p:spPr>
        <p:txBody>
          <a:bodyPr vert="horz" lIns="91440" tIns="45720" rIns="91440" bIns="45720" rtlCol="0" anchor="t">
            <a:normAutofit/>
          </a:bodyPr>
          <a:lstStyle/>
          <a:p>
            <a:pPr marL="0" indent="0">
              <a:buNone/>
            </a:pPr>
            <a:r>
              <a:rPr lang="en-US" sz="1800" dirty="0"/>
              <a:t>The government has tried many ways to improve HS education such as the No Child Left Behind act. Built around preparing children for tests, but emphasizing testing cannot be good when it comes before overall education. The U.S. is currently ranked 36th worldwide for literacy rates. Almost half of Americans have a below sixth grade reading level. US test scores have been overall stagnant, but the literacy levels have been dropping. Could it be the effect of government mandates?</a:t>
            </a:r>
          </a:p>
        </p:txBody>
      </p:sp>
    </p:spTree>
    <p:extLst>
      <p:ext uri="{BB962C8B-B14F-4D97-AF65-F5344CB8AC3E}">
        <p14:creationId xmlns:p14="http://schemas.microsoft.com/office/powerpoint/2010/main" val="1329722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F43085-03A7-7E12-26CC-A72FD47B2446}"/>
              </a:ext>
            </a:extLst>
          </p:cNvPr>
          <p:cNvSpPr>
            <a:spLocks noGrp="1"/>
          </p:cNvSpPr>
          <p:nvPr>
            <p:ph type="title"/>
          </p:nvPr>
        </p:nvSpPr>
        <p:spPr>
          <a:xfrm>
            <a:off x="5568534" y="603504"/>
            <a:ext cx="5916169" cy="1527048"/>
          </a:xfrm>
        </p:spPr>
        <p:txBody>
          <a:bodyPr anchor="b">
            <a:normAutofit/>
          </a:bodyPr>
          <a:lstStyle/>
          <a:p>
            <a:r>
              <a:rPr lang="en-US" dirty="0"/>
              <a:t>Key finding 2</a:t>
            </a:r>
          </a:p>
        </p:txBody>
      </p:sp>
      <p:pic>
        <p:nvPicPr>
          <p:cNvPr id="16" name="Picture 15" descr="A closeup of a key and a keyhole">
            <a:extLst>
              <a:ext uri="{FF2B5EF4-FFF2-40B4-BE49-F238E27FC236}">
                <a16:creationId xmlns:a16="http://schemas.microsoft.com/office/drawing/2014/main" id="{B42D26BB-4905-C7DF-886A-D0E3244368AE}"/>
              </a:ext>
            </a:extLst>
          </p:cNvPr>
          <p:cNvPicPr>
            <a:picLocks noChangeAspect="1"/>
          </p:cNvPicPr>
          <p:nvPr/>
        </p:nvPicPr>
        <p:blipFill>
          <a:blip r:embed="rId2"/>
          <a:srcRect l="50283" r="2069" b="9"/>
          <a:stretch/>
        </p:blipFill>
        <p:spPr>
          <a:xfrm>
            <a:off x="20" y="10"/>
            <a:ext cx="4910308" cy="6857990"/>
          </a:xfrm>
          <a:prstGeom prst="rect">
            <a:avLst/>
          </a:prstGeom>
        </p:spPr>
      </p:pic>
      <p:sp>
        <p:nvSpPr>
          <p:cNvPr id="17" name="Content Placeholder 2">
            <a:extLst>
              <a:ext uri="{FF2B5EF4-FFF2-40B4-BE49-F238E27FC236}">
                <a16:creationId xmlns:a16="http://schemas.microsoft.com/office/drawing/2014/main" id="{4258E164-2BEF-E0BD-71DE-7DCDC142960F}"/>
              </a:ext>
            </a:extLst>
          </p:cNvPr>
          <p:cNvSpPr>
            <a:spLocks noGrp="1"/>
          </p:cNvSpPr>
          <p:nvPr>
            <p:ph idx="1"/>
          </p:nvPr>
        </p:nvSpPr>
        <p:spPr>
          <a:xfrm>
            <a:off x="5568533" y="2214282"/>
            <a:ext cx="5916169" cy="4095078"/>
          </a:xfrm>
        </p:spPr>
        <p:txBody>
          <a:bodyPr vert="horz" lIns="91440" tIns="45720" rIns="91440" bIns="45720" rtlCol="0" anchor="t">
            <a:normAutofit/>
          </a:bodyPr>
          <a:lstStyle/>
          <a:p>
            <a:pPr>
              <a:buFont typeface="Calibri" panose="020B0604020202020204" pitchFamily="34" charset="0"/>
              <a:buChar char="-"/>
            </a:pPr>
            <a:r>
              <a:rPr lang="en-US" sz="1800" dirty="0"/>
              <a:t>Studies show that the benefits of a high school </a:t>
            </a:r>
            <a:r>
              <a:rPr lang="en-US" sz="1800"/>
              <a:t>diploma highly outweigh the benefits of a GED</a:t>
            </a:r>
            <a:endParaRPr lang="en-US" sz="1800" dirty="0"/>
          </a:p>
          <a:p>
            <a:pPr>
              <a:buFont typeface="Calibri" panose="020B0604020202020204" pitchFamily="34" charset="0"/>
              <a:buChar char="-"/>
            </a:pPr>
            <a:r>
              <a:rPr lang="en-US" sz="1800" dirty="0"/>
              <a:t>GED owners twice as likely to report worse self-</a:t>
            </a:r>
            <a:r>
              <a:rPr lang="en-US" sz="1800"/>
              <a:t>health and limitations</a:t>
            </a:r>
          </a:p>
          <a:p>
            <a:pPr>
              <a:buFont typeface="Calibri" panose="020B0604020202020204" pitchFamily="34" charset="0"/>
              <a:buChar char="-"/>
            </a:pPr>
            <a:r>
              <a:rPr lang="en-US" sz="1800" dirty="0"/>
              <a:t>Highschool Graduate tend to earn more</a:t>
            </a:r>
          </a:p>
          <a:p>
            <a:pPr>
              <a:buFont typeface="Calibri" panose="020B0604020202020204" pitchFamily="34" charset="0"/>
              <a:buChar char="-"/>
            </a:pPr>
            <a:r>
              <a:rPr lang="en-US" sz="1800" dirty="0"/>
              <a:t>HS graduates live longer</a:t>
            </a:r>
          </a:p>
          <a:p>
            <a:pPr>
              <a:buFont typeface="Calibri" panose="020B0604020202020204" pitchFamily="34" charset="0"/>
              <a:buChar char="-"/>
            </a:pPr>
            <a:r>
              <a:rPr lang="en-US" sz="1800" dirty="0"/>
              <a:t>HS graduates commit less crimes</a:t>
            </a:r>
          </a:p>
        </p:txBody>
      </p:sp>
    </p:spTree>
    <p:extLst>
      <p:ext uri="{BB962C8B-B14F-4D97-AF65-F5344CB8AC3E}">
        <p14:creationId xmlns:p14="http://schemas.microsoft.com/office/powerpoint/2010/main" val="3507927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62594-EDDE-1298-74A2-C002C148A0AA}"/>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EC7AEE67-E847-23B6-2418-1D4C56309989}"/>
              </a:ext>
            </a:extLst>
          </p:cNvPr>
          <p:cNvSpPr>
            <a:spLocks noGrp="1"/>
          </p:cNvSpPr>
          <p:nvPr>
            <p:ph idx="1"/>
          </p:nvPr>
        </p:nvSpPr>
        <p:spPr/>
        <p:txBody>
          <a:bodyPr vert="horz" lIns="91440" tIns="45720" rIns="91440" bIns="45720" rtlCol="0" anchor="t">
            <a:normAutofit/>
          </a:bodyPr>
          <a:lstStyle/>
          <a:p>
            <a:r>
              <a:rPr lang="en-US" dirty="0"/>
              <a:t>Taking from the conclusion of our MA3 </a:t>
            </a:r>
            <a:r>
              <a:rPr lang="en-US" dirty="0">
                <a:latin typeface="Neue Haas Grotesk Text Pro"/>
                <a:cs typeface="Times New Roman"/>
              </a:rPr>
              <a:t>government influence on high school education is a double-edged sword. On one side, policies and funding help create more equitable opportunities for students, especially in underserved communities. On the other, strict regulations and standardized testing can make education feel more about compliance than actual learning.</a:t>
            </a:r>
          </a:p>
          <a:p>
            <a:r>
              <a:rPr lang="en-US">
                <a:latin typeface="Neue Haas Grotesk Text Pro"/>
                <a:cs typeface="Times New Roman"/>
              </a:rPr>
              <a:t>However in my individual research I have found that even though America has implemented multiple acts for education, our literacy rates are really bad for a modernized country, we are not even top 30. The education system needs a rework, instead of creating youth ready for life we are creating robots that’s only skill is testing.</a:t>
            </a:r>
            <a:endParaRPr lang="en-US" dirty="0">
              <a:latin typeface="Neue Haas Grotesk Text Pro"/>
              <a:cs typeface="Times New Roman"/>
            </a:endParaRPr>
          </a:p>
        </p:txBody>
      </p:sp>
    </p:spTree>
    <p:extLst>
      <p:ext uri="{BB962C8B-B14F-4D97-AF65-F5344CB8AC3E}">
        <p14:creationId xmlns:p14="http://schemas.microsoft.com/office/powerpoint/2010/main" val="3697981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4B28B-11E1-A98F-AFF6-CA1A81A697AB}"/>
              </a:ext>
            </a:extLst>
          </p:cNvPr>
          <p:cNvSpPr>
            <a:spLocks noGrp="1"/>
          </p:cNvSpPr>
          <p:nvPr>
            <p:ph type="title"/>
          </p:nvPr>
        </p:nvSpPr>
        <p:spPr/>
        <p:txBody>
          <a:bodyPr/>
          <a:lstStyle/>
          <a:p>
            <a:r>
              <a:rPr lang="en-US"/>
              <a:t>Next Steps</a:t>
            </a:r>
          </a:p>
        </p:txBody>
      </p:sp>
      <p:sp>
        <p:nvSpPr>
          <p:cNvPr id="3" name="Content Placeholder 2">
            <a:extLst>
              <a:ext uri="{FF2B5EF4-FFF2-40B4-BE49-F238E27FC236}">
                <a16:creationId xmlns:a16="http://schemas.microsoft.com/office/drawing/2014/main" id="{DE2FADB4-4893-7272-F974-0395F83EBC2A}"/>
              </a:ext>
            </a:extLst>
          </p:cNvPr>
          <p:cNvSpPr>
            <a:spLocks noGrp="1"/>
          </p:cNvSpPr>
          <p:nvPr>
            <p:ph idx="1"/>
          </p:nvPr>
        </p:nvSpPr>
        <p:spPr/>
        <p:txBody>
          <a:bodyPr vert="horz" lIns="91440" tIns="45720" rIns="91440" bIns="45720" rtlCol="0" anchor="t">
            <a:normAutofit/>
          </a:bodyPr>
          <a:lstStyle/>
          <a:p>
            <a:r>
              <a:rPr lang="en-US"/>
              <a:t>Instead of focusing on testing we need to focus on preparing students for real life situations. The literacy rates have been bad for too long, I would even go as far as conducting studies on students that follow a different curriculum than the "test ready" curriculum, and see how they turn out in life. The studies would be long term but I believe they will contribute to a better functioning society.</a:t>
            </a:r>
          </a:p>
        </p:txBody>
      </p:sp>
    </p:spTree>
    <p:extLst>
      <p:ext uri="{BB962C8B-B14F-4D97-AF65-F5344CB8AC3E}">
        <p14:creationId xmlns:p14="http://schemas.microsoft.com/office/powerpoint/2010/main" val="1307768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B2C62-8231-7C6C-FE12-B566A9A192FD}"/>
              </a:ext>
            </a:extLst>
          </p:cNvPr>
          <p:cNvSpPr>
            <a:spLocks noGrp="1"/>
          </p:cNvSpPr>
          <p:nvPr>
            <p:ph type="title"/>
          </p:nvPr>
        </p:nvSpPr>
        <p:spPr/>
        <p:txBody>
          <a:bodyPr/>
          <a:lstStyle/>
          <a:p>
            <a:r>
              <a:rPr lang="en-US"/>
              <a:t>Works Cited</a:t>
            </a:r>
          </a:p>
        </p:txBody>
      </p:sp>
      <p:sp>
        <p:nvSpPr>
          <p:cNvPr id="3" name="Content Placeholder 2">
            <a:extLst>
              <a:ext uri="{FF2B5EF4-FFF2-40B4-BE49-F238E27FC236}">
                <a16:creationId xmlns:a16="http://schemas.microsoft.com/office/drawing/2014/main" id="{43105639-5123-E58C-B208-AC77CE8B793E}"/>
              </a:ext>
            </a:extLst>
          </p:cNvPr>
          <p:cNvSpPr>
            <a:spLocks noGrp="1"/>
          </p:cNvSpPr>
          <p:nvPr>
            <p:ph idx="1"/>
          </p:nvPr>
        </p:nvSpPr>
        <p:spPr/>
        <p:txBody>
          <a:bodyPr vert="horz" lIns="91440" tIns="45720" rIns="91440" bIns="45720" rtlCol="0" anchor="t">
            <a:normAutofit/>
          </a:bodyPr>
          <a:lstStyle/>
          <a:p>
            <a:r>
              <a:rPr lang="en-US" sz="1400">
                <a:latin typeface="Neue Haas Grotesk Text Pro"/>
                <a:cs typeface="Times New Roman"/>
              </a:rPr>
              <a:t>Brandt, Deborah. "Sponsors of Literacy." </a:t>
            </a:r>
            <a:r>
              <a:rPr lang="en-US" sz="1400" i="1">
                <a:latin typeface="Neue Haas Grotesk Text Pro"/>
                <a:cs typeface="Times New Roman"/>
              </a:rPr>
              <a:t>College Composition and Communication</a:t>
            </a:r>
            <a:r>
              <a:rPr lang="en-US" sz="1400">
                <a:latin typeface="Neue Haas Grotesk Text Pro"/>
                <a:cs typeface="Times New Roman"/>
              </a:rPr>
              <a:t>, vol. 53, no. 2, 2001, pp. 166-185. In her article </a:t>
            </a:r>
            <a:r>
              <a:rPr lang="en-US" sz="1400" i="1">
                <a:latin typeface="Neue Haas Grotesk Text Pro"/>
                <a:cs typeface="Times New Roman"/>
              </a:rPr>
              <a:t>Sponsors of Literacy</a:t>
            </a:r>
            <a:r>
              <a:rPr lang="en-US" sz="1400">
                <a:latin typeface="Neue Haas Grotesk Text Pro"/>
                <a:cs typeface="Times New Roman"/>
              </a:rPr>
              <a:t>, </a:t>
            </a:r>
          </a:p>
          <a:p>
            <a:endParaRPr lang="en-US" sz="1400" dirty="0">
              <a:latin typeface="Neue Haas Grotesk Text Pro"/>
              <a:cs typeface="Times New Roman"/>
            </a:endParaRPr>
          </a:p>
          <a:p>
            <a:r>
              <a:rPr lang="en-US" sz="1400">
                <a:ea typeface="+mn-lt"/>
                <a:cs typeface="+mn-lt"/>
              </a:rPr>
              <a:t>“High School Graduation*.” </a:t>
            </a:r>
            <a:r>
              <a:rPr lang="en-US" sz="1400" i="1">
                <a:ea typeface="+mn-lt"/>
                <a:cs typeface="+mn-lt"/>
              </a:rPr>
              <a:t>County Health Rankings &amp; Roadmaps</a:t>
            </a:r>
            <a:r>
              <a:rPr lang="en-US" sz="1400">
                <a:ea typeface="+mn-lt"/>
                <a:cs typeface="+mn-lt"/>
              </a:rPr>
              <a:t>, </a:t>
            </a:r>
            <a:r>
              <a:rPr lang="en-US" sz="1400" dirty="0">
                <a:ea typeface="+mn-lt"/>
                <a:cs typeface="+mn-lt"/>
                <a:hlinkClick r:id="rId2"/>
              </a:rPr>
              <a:t>www.countyhealthrankings.org/health-data/community-conditions/social-and-economic-factors/education/high-school-graduation?year=2025</a:t>
            </a:r>
            <a:r>
              <a:rPr lang="en-US" sz="1400">
                <a:ea typeface="+mn-lt"/>
                <a:cs typeface="+mn-lt"/>
              </a:rPr>
              <a:t>. Accessed 27 Apr. 2025. </a:t>
            </a:r>
            <a:endParaRPr lang="en-US" sz="1400">
              <a:latin typeface="Neue Haas Grotesk Text Pro"/>
              <a:cs typeface="Times New Roman"/>
            </a:endParaRPr>
          </a:p>
          <a:p>
            <a:endParaRPr lang="en-US" sz="1400" dirty="0">
              <a:latin typeface="Neue Haas Grotesk Text Pro"/>
              <a:cs typeface="Times New Roman"/>
            </a:endParaRPr>
          </a:p>
          <a:p>
            <a:r>
              <a:rPr lang="en-US" sz="1400">
                <a:latin typeface="Neue Haas Grotesk Text Pro"/>
                <a:cs typeface="Times New Roman"/>
              </a:rPr>
              <a:t>Murray, Donald M. "All Writing is Autobiography." College Composition and Communication, vol. 42, no. 1, 1991, pp. 66–74.</a:t>
            </a:r>
            <a:endParaRPr lang="en-US" sz="1400" dirty="0">
              <a:latin typeface="Neue Haas Grotesk Text Pro"/>
              <a:cs typeface="Times New Roman"/>
            </a:endParaRPr>
          </a:p>
          <a:p>
            <a:r>
              <a:rPr lang="en-US" sz="1400">
                <a:ea typeface="+mn-lt"/>
                <a:cs typeface="+mn-lt"/>
              </a:rPr>
              <a:t>Winograd, George, et al. “US Literacy Statistics 2025 - Latest Data Shared.” </a:t>
            </a:r>
            <a:r>
              <a:rPr lang="en-US" sz="1400" i="1">
                <a:ea typeface="+mn-lt"/>
                <a:cs typeface="+mn-lt"/>
              </a:rPr>
              <a:t>Mission Graduate</a:t>
            </a:r>
            <a:r>
              <a:rPr lang="en-US" sz="1400">
                <a:ea typeface="+mn-lt"/>
                <a:cs typeface="+mn-lt"/>
              </a:rPr>
              <a:t>, 7 Mar. 2025, missiongraduatenm.org/literacy-statistics/. </a:t>
            </a:r>
            <a:endParaRPr lang="en-US" sz="1400" dirty="0">
              <a:latin typeface="Neue Haas Grotesk Text Pro"/>
              <a:cs typeface="Times New Roman"/>
            </a:endParaRPr>
          </a:p>
          <a:p>
            <a:r>
              <a:rPr lang="en-US" sz="1400">
                <a:latin typeface="Neue Haas Grotesk Text Pro"/>
                <a:cs typeface="Times New Roman"/>
              </a:rPr>
              <a:t>U.S. Department of Education. “The Federal Role in Education.” </a:t>
            </a:r>
            <a:r>
              <a:rPr lang="en-US" sz="1400" i="1">
                <a:latin typeface="Neue Haas Grotesk Text Pro"/>
                <a:cs typeface="Times New Roman"/>
              </a:rPr>
              <a:t>U.S. Department of Education</a:t>
            </a:r>
            <a:r>
              <a:rPr lang="en-US" sz="1400">
                <a:latin typeface="Neue Haas Grotesk Text Pro"/>
                <a:cs typeface="Times New Roman"/>
              </a:rPr>
              <a:t>, </a:t>
            </a:r>
            <a:r>
              <a:rPr lang="en-US" sz="1400" dirty="0">
                <a:solidFill>
                  <a:srgbClr val="1155CC"/>
                </a:solidFill>
                <a:latin typeface="Neue Haas Grotesk Text Pro"/>
                <a:cs typeface="Times New Roman"/>
                <a:hlinkClick r:id="rId3"/>
              </a:rPr>
              <a:t>https://www.ed.gov/about/ed-overview/federal-role-in-education</a:t>
            </a:r>
            <a:r>
              <a:rPr lang="en-US" sz="1400" dirty="0">
                <a:latin typeface="Neue Haas Grotesk Text Pro"/>
                <a:cs typeface="Times New Roman"/>
              </a:rPr>
              <a:t>.</a:t>
            </a:r>
            <a:endParaRPr lang="en-US" sz="1400">
              <a:latin typeface="Neue Haas Grotesk Text Pro"/>
            </a:endParaRPr>
          </a:p>
        </p:txBody>
      </p:sp>
    </p:spTree>
    <p:extLst>
      <p:ext uri="{BB962C8B-B14F-4D97-AF65-F5344CB8AC3E}">
        <p14:creationId xmlns:p14="http://schemas.microsoft.com/office/powerpoint/2010/main" val="2875391614"/>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VanillaVTI</vt:lpstr>
      <vt:lpstr>Government Influence on HS education</vt:lpstr>
      <vt:lpstr>Introduction</vt:lpstr>
      <vt:lpstr>What are the effects?</vt:lpstr>
      <vt:lpstr>What was our original purpose?</vt:lpstr>
      <vt:lpstr>Key finding 1</vt:lpstr>
      <vt:lpstr>Key finding 2</vt:lpstr>
      <vt:lpstr>Conclusion</vt:lpstr>
      <vt:lpstr>Next Steps</vt:lpstr>
      <vt:lpstr>Works Cited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168</cp:revision>
  <dcterms:created xsi:type="dcterms:W3CDTF">2025-04-27T23:25:03Z</dcterms:created>
  <dcterms:modified xsi:type="dcterms:W3CDTF">2025-05-05T02:04:56Z</dcterms:modified>
</cp:coreProperties>
</file>